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93621" autoAdjust="0"/>
  </p:normalViewPr>
  <p:slideViewPr>
    <p:cSldViewPr>
      <p:cViewPr varScale="1">
        <p:scale>
          <a:sx n="104" d="100"/>
          <a:sy n="104" d="100"/>
        </p:scale>
        <p:origin x="1704" y="108"/>
      </p:cViewPr>
      <p:guideLst>
        <p:guide orient="horz" pos="2304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4" Type="http://schemas.openxmlformats.org/officeDocument/2006/relationships/theme" Target="theme/theme1.xml" /><Relationship Id="rId43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42" Type="http://schemas.openxmlformats.org/officeDocument/2006/relationships/presProps" Target="presProps.xml" /><Relationship Id="rId45" Type="http://schemas.openxmlformats.org/officeDocument/2006/relationships/tableStyles" Target="tableStyles.xml" 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C6D9AF4F-8B83-4CF9-B9BC-6797249DF4FC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/>
              <a:t>  </a:t>
            </a:r>
          </a:p>
        </p:txBody>
      </p:sp>
    </p:spTree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D170DAC2-FADD-411F-94E6-3F62BD7EAA78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155F5158-DF49-4522-9E30-058E5CA91374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11948D9E-673B-4494-808F-F6617CBAA3B1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C7FA4994-3E26-4F47-9A0C-68996DA12BD2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/>
              <a:t>  </a:t>
            </a:r>
          </a:p>
        </p:txBody>
      </p:sp>
    </p:spTree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4038600" cy="1866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000500"/>
            <a:ext cx="4038600" cy="1866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24C7A8-6AA2-4DC1-A002-4C317C016B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sz="1400" dirty="0"/>
          </a:p>
        </p:txBody>
      </p:sp>
    </p:spTree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78D34A47-BAFD-46DC-8452-3E2DC5815528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553200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10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8BF3B301-075E-42D1-A5E4-E0B2B33B308C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FCACC434-E7E5-418E-B001-E82581AC3B19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44E433D6-4257-4996-A91D-048EB2CF82FB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3C4801D1-C85D-4463-B8B7-0E473DAE03E6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DB77ACCC-4451-4349-9B05-44B2C941973E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40536AB5-172A-4DF1-A4A6-2A4FA0632A05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000"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000" b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1" name="Text Box 7"/>
          <p:cNvSpPr txBox="1">
            <a:spLocks noChangeArrowheads="1"/>
          </p:cNvSpPr>
          <p:nvPr/>
        </p:nvSpPr>
        <p:spPr bwMode="auto">
          <a:xfrm>
            <a:off x="381000" y="609600"/>
            <a:ext cx="184150" cy="5386388"/>
          </a:xfrm>
          <a:prstGeom prst="rect">
            <a:avLst/>
          </a:prstGeom>
          <a:solidFill>
            <a:srgbClr val="80000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</p:txBody>
      </p:sp>
      <p:pic>
        <p:nvPicPr>
          <p:cNvPr id="2" name="Picture 10"/>
          <p:cNvPicPr>
            <a:picLocks noChangeAspect="1" noChangeArrowheads="1"/>
          </p:cNvPicPr>
          <p:nvPr userDrawn="1"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254000" y="6076950"/>
            <a:ext cx="695325" cy="70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000" b="1"/>
            </a:lvl1pPr>
          </a:lstStyle>
          <a:p>
            <a:pPr>
              <a:defRPr/>
            </a:pPr>
            <a:r>
              <a:rPr lang="en-US"/>
              <a:t>Page </a:t>
            </a:r>
            <a:fld id="{DF9DF07A-B376-46C2-AB2D-45A27792F108}" type="slidenum">
              <a:rPr lang="en-US"/>
              <a:pPr>
                <a:defRPr/>
              </a:pPr>
              <a:t>‹#›</a:t>
            </a:fld>
            <a:r>
              <a:rPr lang="en-US"/>
              <a:t> of  9</a:t>
            </a:r>
            <a:r>
              <a:rPr lang="en-US" sz="1400"/>
              <a:t> 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445" r:id="rId1"/>
    <p:sldLayoutId id="2147486446" r:id="rId2"/>
    <p:sldLayoutId id="2147486447" r:id="rId3"/>
    <p:sldLayoutId id="2147486448" r:id="rId4"/>
    <p:sldLayoutId id="2147486449" r:id="rId5"/>
    <p:sldLayoutId id="2147486450" r:id="rId6"/>
    <p:sldLayoutId id="2147486451" r:id="rId7"/>
    <p:sldLayoutId id="2147486452" r:id="rId8"/>
    <p:sldLayoutId id="2147486453" r:id="rId9"/>
    <p:sldLayoutId id="2147486454" r:id="rId10"/>
    <p:sldLayoutId id="2147486455" r:id="rId11"/>
    <p:sldLayoutId id="2147486456" r:id="rId12"/>
    <p:sldLayoutId id="2147486457" r:id="rId13"/>
    <p:sldLayoutId id="2147486458" r:id="rId14"/>
  </p:sldLayoutIdLst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/>
    </p:bldLst>
  </p:timing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jp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jp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jpg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g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jpg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jpg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jp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Southeast,</a:t>
            </a:r>
            <a:r>
              <a:rPr/>
              <a:t> </a:t>
            </a:r>
            <a:r>
              <a:rPr/>
              <a:t>Botanical</a:t>
            </a:r>
            <a:r>
              <a:rPr/>
              <a:t> </a:t>
            </a:r>
            <a:r>
              <a:rPr/>
              <a:t>Heights,</a:t>
            </a:r>
            <a:r>
              <a:rPr/>
              <a:t> </a:t>
            </a: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End,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Campus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(September</a:t>
            </a:r>
            <a:r>
              <a:rPr/>
              <a:t> </a:t>
            </a:r>
            <a:r>
              <a:rPr/>
              <a:t>26,</a:t>
            </a:r>
            <a:r>
              <a:rPr/>
              <a:t> </a:t>
            </a:r>
            <a:r>
              <a:rPr/>
              <a:t>2019)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Botanical</a:t>
            </a:r>
            <a:r>
              <a:rPr/>
              <a:t> </a:t>
            </a:r>
            <a:r>
              <a:rPr/>
              <a:t>Heights: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/Users/jesstevens/Documents/professional/wumcrc/safety-and-security/r-crime-mapping/results/2019/August/bot/bot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2: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district-2/dst2_rat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16100" y="0"/>
            <a:ext cx="55118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2: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  <a:r>
              <a:rPr/>
              <a:t> </a:t>
            </a:r>
            <a:r>
              <a:rPr/>
              <a:t>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There are 23 neighborhoods in District 2. The South Hampton neighborhood is split between District 2 and District 1.</a:t>
            </a:r>
          </a:p>
          <a:p>
            <a:pPr lvl="1"/>
            <a:r>
              <a:rPr b="1"/>
              <a:t>The minimum number of crimes in one neighborhood was 1 (Wydown Skinker)</a:t>
            </a:r>
          </a:p>
          <a:p>
            <a:pPr lvl="1"/>
            <a:r>
              <a:rPr b="1"/>
              <a:t>The maximum number of crimes in one neighborhood was 72 (Tower Grove South)</a:t>
            </a:r>
          </a:p>
          <a:p>
            <a:pPr lvl="1"/>
            <a:r>
              <a:rPr b="1"/>
              <a:t>The mean number of crimes in one neighborhood was 15.95</a:t>
            </a:r>
          </a:p>
          <a:p>
            <a:pPr lvl="1"/>
            <a:r>
              <a:rPr b="1"/>
              <a:t>The minimum rate of crimes in one neighborhood was 0.95 (Wydown Skinker)</a:t>
            </a:r>
          </a:p>
          <a:p>
            <a:pPr lvl="1"/>
            <a:r>
              <a:rPr b="1"/>
              <a:t>The maximum rate of crimes in one neighborhood was 12.9 (Cheltenham)</a:t>
            </a:r>
          </a:p>
          <a:p>
            <a:pPr lvl="1"/>
            <a:r>
              <a:rPr b="1"/>
              <a:t>The mean rate of crimes in one neighborhood was 5.28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  <a:r>
              <a:rPr/>
              <a:t> </a:t>
            </a:r>
            <a:r>
              <a:rPr/>
              <a:t>Notes:</a:t>
            </a:r>
            <a:r>
              <a:rPr/>
              <a:t> </a:t>
            </a: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121 total crimes in August 2019</a:t>
            </a:r>
          </a:p>
          <a:p>
            <a:pPr lvl="1"/>
            <a:r>
              <a:rPr b="1"/>
              <a:t>0% change compared to August 2018 (121 total crimes)</a:t>
            </a:r>
          </a:p>
          <a:p>
            <a:pPr lvl="1"/>
            <a:r>
              <a:rPr b="1"/>
              <a:t>18 crime(s) against persons in August 2019</a:t>
            </a:r>
          </a:p>
          <a:p>
            <a:pPr lvl="1"/>
            <a:r>
              <a:rPr b="1"/>
              <a:t>38.5% change compared to August 2018 (13 crimes against persons)</a:t>
            </a:r>
          </a:p>
          <a:p>
            <a:pPr lvl="1"/>
            <a:r>
              <a:rPr b="1"/>
              <a:t>759 total crimes in 2019</a:t>
            </a:r>
          </a:p>
          <a:p>
            <a:pPr lvl="1"/>
            <a:r>
              <a:rPr b="1"/>
              <a:t>-9.64% change compared to this time in 2018 (840 total crimes)</a:t>
            </a:r>
          </a:p>
          <a:p>
            <a:pPr lvl="1"/>
            <a:r>
              <a:rPr b="1"/>
              <a:t>100 crime(s) against persons in 2019</a:t>
            </a:r>
          </a:p>
          <a:p>
            <a:pPr lvl="1"/>
            <a:r>
              <a:rPr b="1"/>
              <a:t>16.3% change compared to this time in 2018 (86 crimes against persons)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4502092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93857"/>
                <a:gridCol w="501497"/>
                <a:gridCol w="501360"/>
                <a:gridCol w="478168"/>
                <a:gridCol w="524689"/>
                <a:gridCol w="493857"/>
                <a:gridCol w="493857"/>
                <a:gridCol w="509341"/>
                <a:gridCol w="509341"/>
                <a:gridCol w="493857"/>
                <a:gridCol w="509205"/>
                <a:gridCol w="509205"/>
                <a:gridCol w="610364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7942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1,218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4234845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93857"/>
                <a:gridCol w="509341"/>
                <a:gridCol w="571347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7638414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5964549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5537926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1451551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cwe/cwe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35000" y="0"/>
            <a:ext cx="787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Campus: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12 total crimes in August 2019</a:t>
            </a:r>
          </a:p>
          <a:p>
            <a:pPr lvl="1"/>
            <a:r>
              <a:rPr b="1"/>
              <a:t>200% change compared to August 2018 (4 total crimes)</a:t>
            </a:r>
          </a:p>
          <a:p>
            <a:pPr lvl="1"/>
            <a:r>
              <a:rPr b="1"/>
              <a:t>6 crime(s) against persons in August 2019</a:t>
            </a:r>
          </a:p>
          <a:p>
            <a:pPr lvl="1"/>
            <a:r>
              <a:rPr b="1"/>
              <a:t>Inf change compared to August 2018 (0 crimes against persons)</a:t>
            </a:r>
          </a:p>
          <a:p>
            <a:pPr lvl="1"/>
            <a:r>
              <a:rPr b="1"/>
              <a:t>81 total crimes in 2019</a:t>
            </a:r>
          </a:p>
          <a:p>
            <a:pPr lvl="1"/>
            <a:r>
              <a:rPr b="1"/>
              <a:t>20.9% change compared to this time in 2018 (67 total crimes)</a:t>
            </a:r>
          </a:p>
          <a:p>
            <a:pPr lvl="1"/>
            <a:r>
              <a:rPr b="1"/>
              <a:t>16 crime(s) against persons in 2019</a:t>
            </a:r>
          </a:p>
          <a:p>
            <a:pPr lvl="1"/>
            <a:r>
              <a:rPr b="1"/>
              <a:t>129% change compared to this time in 2018 (7 crimes against persons)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Campus: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7326978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618818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Campus: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4911873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9917676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5950459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868438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20 total crimes in August 2019</a:t>
            </a:r>
          </a:p>
          <a:p>
            <a:pPr lvl="1"/>
            <a:r>
              <a:rPr b="1"/>
              <a:t>11.1% change compared to August 2018 (18 total crimes)</a:t>
            </a:r>
          </a:p>
          <a:p>
            <a:pPr lvl="1"/>
            <a:r>
              <a:rPr b="1"/>
              <a:t>1 crime(s) against persons in August 2019</a:t>
            </a:r>
          </a:p>
          <a:p>
            <a:pPr lvl="1"/>
            <a:r>
              <a:rPr b="1"/>
              <a:t>-75.0% change compared to August 2018 (4 crimes against persons)</a:t>
            </a:r>
          </a:p>
          <a:p>
            <a:pPr lvl="1"/>
            <a:r>
              <a:rPr b="1"/>
              <a:t>165 total crimes in 2019</a:t>
            </a:r>
          </a:p>
          <a:p>
            <a:pPr lvl="1"/>
            <a:r>
              <a:rPr b="1"/>
              <a:t>25.0% change compared to this time in 2018 (132 total crimes)</a:t>
            </a:r>
          </a:p>
          <a:p>
            <a:pPr lvl="1"/>
            <a:r>
              <a:rPr b="1"/>
              <a:t>27 crime(s) against persons in 2019</a:t>
            </a:r>
          </a:p>
          <a:p>
            <a:pPr lvl="1"/>
            <a:r>
              <a:rPr b="1"/>
              <a:t>-20.6% change compared to this time in 2018 (34 crimes against persons)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cwe/mc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44500" y="0"/>
            <a:ext cx="82423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Cortex: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cwe/ctx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279400"/>
            <a:ext cx="9144000" cy="6286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district-5/dst5_rat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89000" y="0"/>
            <a:ext cx="73787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5: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  <a:r>
              <a:rPr/>
              <a:t> </a:t>
            </a:r>
            <a:r>
              <a:rPr/>
              <a:t>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There are 15 neighborhoods in District 5.</a:t>
            </a:r>
          </a:p>
          <a:p>
            <a:pPr lvl="1"/>
            <a:r>
              <a:rPr b="1"/>
              <a:t>The minimum number of crimes in one neighborhood was 6 (Greater Ville)</a:t>
            </a:r>
          </a:p>
          <a:p>
            <a:pPr lvl="1"/>
            <a:r>
              <a:rPr b="1"/>
              <a:t>The maximum number of crimes in one neighborhood was 121 (Central West End)</a:t>
            </a:r>
          </a:p>
          <a:p>
            <a:pPr lvl="1"/>
            <a:r>
              <a:rPr b="1"/>
              <a:t>The mean number of crimes in one neighborhood was 27.27</a:t>
            </a:r>
          </a:p>
          <a:p>
            <a:pPr lvl="1"/>
            <a:r>
              <a:rPr b="1"/>
              <a:t>The minimum rate of crimes in one neighborhood was 0.97 (Greater Ville)</a:t>
            </a:r>
          </a:p>
          <a:p>
            <a:pPr lvl="1"/>
            <a:r>
              <a:rPr b="1"/>
              <a:t>The maximum rate of crimes in one neighborhood was 11.46 (Fountain Park)</a:t>
            </a:r>
          </a:p>
          <a:p>
            <a:pPr lvl="1"/>
            <a:r>
              <a:rPr b="1"/>
              <a:t>The mean rate of crimes in one neighborhood was 7.02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1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fpse/fpse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1300" y="0"/>
            <a:ext cx="86741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fpse/fpse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1300" y="0"/>
            <a:ext cx="86741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fpse/fpse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1300" y="0"/>
            <a:ext cx="86741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Grove</a:t>
            </a:r>
            <a:r>
              <a:rPr/>
              <a:t> </a:t>
            </a:r>
            <a:r>
              <a:rPr/>
              <a:t>Community</a:t>
            </a:r>
            <a:r>
              <a:rPr/>
              <a:t> </a:t>
            </a:r>
            <a:r>
              <a:rPr/>
              <a:t>Improvement</a:t>
            </a:r>
            <a:r>
              <a:rPr/>
              <a:t> </a:t>
            </a:r>
            <a:r>
              <a:rPr/>
              <a:t>District: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fpse/fpse_grov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320800"/>
            <a:ext cx="9144000" cy="421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219407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0207353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3614884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Person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8816300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3968797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2783398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/Users/jesstevens/Documents/professional/wumcrc/safety-and-security/r-crime-mapping/results/2019/August/fpse/fpse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/Users/jesstevens/Documents/professional/wumcrc/safety-and-security/r-crime-mapping/results/2019/August/fpse/fpse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/Users/jesstevens/Documents/professional/wumcrc/safety-and-security/r-crime-mapping/results/2019/August/fpse/fpse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2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cwe/cwe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35000" y="0"/>
            <a:ext cx="787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cwe/cwe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35000" y="0"/>
            <a:ext cx="787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cwe/cwe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35000" y="0"/>
            <a:ext cx="787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7026159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9770986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4085691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Person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2538909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Over $25,000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/Users/jesstevens/Documents/professional/wumcrc/safety-and-security/r-crime-mapping/results/2019/August/cwe/cwe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/Users/jesstevens/Documents/professional/wumcrc/safety-and-security/r-crime-mapping/results/2019/August/cwe/cwe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752576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2520404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1467653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928012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/Users/jesstevens/Documents/professional/wumcrc/safety-and-security/r-crime-mapping/results/2019/August/cwe/cwe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fpse/fpse_total_t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1300" y="0"/>
            <a:ext cx="86741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Botanical</a:t>
            </a:r>
            <a:r>
              <a:rPr/>
              <a:t> </a:t>
            </a:r>
            <a:r>
              <a:rPr/>
              <a:t>Heights: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4 total crimes in August 2019</a:t>
            </a:r>
          </a:p>
          <a:p>
            <a:pPr lvl="1"/>
            <a:r>
              <a:rPr b="1"/>
              <a:t>-77.8% change compared to August 2018 (18 total crimes)</a:t>
            </a:r>
          </a:p>
          <a:p>
            <a:pPr lvl="1"/>
            <a:r>
              <a:rPr b="1"/>
              <a:t>1 crime(s) against persons in August 2019</a:t>
            </a:r>
          </a:p>
          <a:p>
            <a:pPr lvl="1"/>
            <a:r>
              <a:rPr b="1"/>
              <a:t>0% change compared to August 2018 (1 crimes against persons)</a:t>
            </a:r>
          </a:p>
          <a:p>
            <a:pPr lvl="1"/>
            <a:r>
              <a:rPr b="1"/>
              <a:t>53 total crimes in 2019</a:t>
            </a:r>
          </a:p>
          <a:p>
            <a:pPr lvl="1"/>
            <a:r>
              <a:rPr b="1"/>
              <a:t>-32.1% change compared to this time in 2018 (78 total crimes)</a:t>
            </a:r>
          </a:p>
          <a:p>
            <a:pPr lvl="1"/>
            <a:r>
              <a:rPr b="1"/>
              <a:t>9 crime(s) against persons in 2019</a:t>
            </a:r>
          </a:p>
          <a:p>
            <a:pPr lvl="1"/>
            <a:r>
              <a:rPr b="1"/>
              <a:t>28.6% change compared to this time in 2018 (7 crimes against persons)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Botanical</a:t>
            </a:r>
            <a:r>
              <a:rPr/>
              <a:t> </a:t>
            </a:r>
            <a:r>
              <a:rPr/>
              <a:t>Heights: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0072358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5532602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Botanical</a:t>
            </a:r>
            <a:r>
              <a:rPr/>
              <a:t> </a:t>
            </a:r>
            <a:r>
              <a:rPr/>
              <a:t>Heights: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2468106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1537384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6395484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675339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Botanical</a:t>
            </a:r>
            <a:r>
              <a:rPr/>
              <a:t> </a:t>
            </a:r>
            <a:r>
              <a:rPr/>
              <a:t>Heights: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professional/wumcrc/safety-and-security/r-crime-mapping/results/2019/August/bot/bot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9400" y="0"/>
            <a:ext cx="85725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27650</TotalTime>
  <Words>2</Words>
  <Application>Microsoft Office PowerPoint</Application>
  <PresentationFormat>On-screen Show (4:3)</PresentationFormat>
  <Paragraphs>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Times New Roman</vt:lpstr>
      <vt:lpstr>Default Design</vt:lpstr>
      <vt:lpstr>PowerPoint Presentation</vt:lpstr>
      <vt:lpstr>PowerPoint Presentation</vt:lpstr>
      <vt:lpstr>PowerPoint Presentation</vt:lpstr>
    </vt:vector>
  </TitlesOfParts>
  <Company>BJC Health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 Park Southeast, Botanical Heights, Central West End, Medical Campus</dc:title>
  <dc:creator>Washington University Medical Center</dc:creator>
  <cp:keywords/>
  <dcterms:created xsi:type="dcterms:W3CDTF">2019-09-26T16:20:42Z</dcterms:created>
  <dcterms:modified xsi:type="dcterms:W3CDTF">2019-09-26T16:20:42Z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yes</vt:lpwstr>
  </property>
  <property fmtid="{D5CDD505-2E9C-101B-9397-08002B2CF9AE}" pid="3" name="date">
    <vt:lpwstr>(September 26, 2019)</vt:lpwstr>
  </property>
  <property fmtid="{D5CDD505-2E9C-101B-9397-08002B2CF9AE}" pid="4" name="output">
    <vt:lpwstr/>
  </property>
  <property fmtid="{D5CDD505-2E9C-101B-9397-08002B2CF9AE}" pid="5" name="params">
    <vt:lpwstr/>
  </property>
</Properties>
</file>